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  <p:sldMasterId id="2147483656" r:id="rId2"/>
    <p:sldMasterId id="2147483657" r:id="rId3"/>
    <p:sldMasterId id="2147483691" r:id="rId4"/>
  </p:sldMasterIdLst>
  <p:notesMasterIdLst>
    <p:notesMasterId r:id="rId15"/>
  </p:notesMasterIdLst>
  <p:sldIdLst>
    <p:sldId id="296" r:id="rId5"/>
    <p:sldId id="297" r:id="rId6"/>
    <p:sldId id="300" r:id="rId7"/>
    <p:sldId id="302" r:id="rId8"/>
    <p:sldId id="303" r:id="rId9"/>
    <p:sldId id="304" r:id="rId10"/>
    <p:sldId id="305" r:id="rId11"/>
    <p:sldId id="308" r:id="rId12"/>
    <p:sldId id="309" r:id="rId13"/>
    <p:sldId id="312" r:id="rId14"/>
  </p:sldIdLst>
  <p:sldSz cx="12192000" cy="6858000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" initials="MSOffice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>
      <p:cViewPr>
        <p:scale>
          <a:sx n="80" d="100"/>
          <a:sy n="80" d="100"/>
        </p:scale>
        <p:origin x="882" y="6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F6EDAD5-BC98-4CB2-8B60-F28B9F154464}" type="datetimeFigureOut">
              <a:rPr lang="en-US"/>
              <a:pPr>
                <a:defRPr/>
              </a:pPr>
              <a:t>1/6/2015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917E091-7094-40F1-AA9A-33CC9A36F1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913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70938" y="8829967"/>
            <a:ext cx="3037840" cy="46643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>
              <a:defRPr/>
            </a:pPr>
            <a:fld id="{2D8A4E37-DD04-4FD7-BEFD-038109BDA478}" type="slidenum">
              <a:rPr lang="en-US" sz="1200">
                <a:latin typeface="+mn-lt"/>
              </a:rPr>
              <a:pPr algn="r">
                <a:defRPr/>
              </a:pPr>
              <a:t>1</a:t>
            </a:fld>
            <a:endParaRPr lang="en-US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109338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 txBox="1">
            <a:spLocks noGrp="1"/>
          </p:cNvSpPr>
          <p:nvPr/>
        </p:nvSpPr>
        <p:spPr bwMode="auto">
          <a:xfrm>
            <a:off x="3970938" y="8829967"/>
            <a:ext cx="3037840" cy="46643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>
              <a:defRPr/>
            </a:pPr>
            <a:fld id="{C05AA9C1-28E0-4330-A11B-21CA2A597692}" type="slidenum">
              <a:rPr lang="en-US" sz="1200">
                <a:latin typeface="+mn-lt"/>
              </a:rPr>
              <a:pPr algn="r">
                <a:defRPr/>
              </a:pPr>
              <a:t>10</a:t>
            </a:fld>
            <a:endParaRPr lang="en-US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38491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1" name="Slide Number Placeholder 3"/>
          <p:cNvSpPr txBox="1">
            <a:spLocks noGrp="1"/>
          </p:cNvSpPr>
          <p:nvPr/>
        </p:nvSpPr>
        <p:spPr bwMode="auto">
          <a:xfrm>
            <a:off x="3970938" y="8829967"/>
            <a:ext cx="3037840" cy="46643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>
              <a:defRPr/>
            </a:pPr>
            <a:fld id="{C8C4C471-148F-4F38-B3B2-68271C8A28BF}" type="slidenum">
              <a:rPr lang="en-US" sz="1200">
                <a:latin typeface="+mn-lt"/>
              </a:rPr>
              <a:pPr algn="r">
                <a:defRPr/>
              </a:pPr>
              <a:t>2</a:t>
            </a:fld>
            <a:endParaRPr lang="en-US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9151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1507" name="Slide Number Placeholder 3"/>
          <p:cNvSpPr txBox="1">
            <a:spLocks noGrp="1"/>
          </p:cNvSpPr>
          <p:nvPr/>
        </p:nvSpPr>
        <p:spPr bwMode="auto">
          <a:xfrm>
            <a:off x="3970938" y="8829967"/>
            <a:ext cx="3037840" cy="46643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>
              <a:defRPr/>
            </a:pPr>
            <a:fld id="{59BF6272-E977-4ABF-BB2F-018D856B20F9}" type="slidenum">
              <a:rPr lang="en-US" sz="1200">
                <a:latin typeface="+mn-lt"/>
              </a:rPr>
              <a:pPr algn="r">
                <a:defRPr/>
              </a:pPr>
              <a:t>3</a:t>
            </a:fld>
            <a:endParaRPr lang="en-US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29012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5603" name="Slide Number Placeholder 3"/>
          <p:cNvSpPr txBox="1">
            <a:spLocks noGrp="1"/>
          </p:cNvSpPr>
          <p:nvPr/>
        </p:nvSpPr>
        <p:spPr bwMode="auto">
          <a:xfrm>
            <a:off x="3970938" y="8829967"/>
            <a:ext cx="3037840" cy="46643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>
              <a:defRPr/>
            </a:pPr>
            <a:fld id="{D3B8767D-7ADE-4048-808A-6ACE29730A24}" type="slidenum">
              <a:rPr lang="en-US" sz="1200">
                <a:latin typeface="+mn-lt"/>
              </a:rPr>
              <a:pPr algn="r">
                <a:defRPr/>
              </a:pPr>
              <a:t>4</a:t>
            </a:fld>
            <a:endParaRPr lang="en-US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283696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2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7651" name="Slide Number Placeholder 3"/>
          <p:cNvSpPr txBox="1">
            <a:spLocks noGrp="1"/>
          </p:cNvSpPr>
          <p:nvPr/>
        </p:nvSpPr>
        <p:spPr bwMode="auto">
          <a:xfrm>
            <a:off x="3970938" y="8829967"/>
            <a:ext cx="3037840" cy="46643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>
              <a:defRPr/>
            </a:pPr>
            <a:fld id="{DE9B9AFE-0E01-4E16-92E8-02DB50BA7489}" type="slidenum">
              <a:rPr lang="en-US" sz="1200">
                <a:latin typeface="+mn-lt"/>
              </a:rPr>
              <a:pPr algn="r">
                <a:defRPr/>
              </a:pPr>
              <a:t>5</a:t>
            </a:fld>
            <a:endParaRPr lang="en-US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37042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4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9699" name="Slide Number Placeholder 3"/>
          <p:cNvSpPr txBox="1">
            <a:spLocks noGrp="1"/>
          </p:cNvSpPr>
          <p:nvPr/>
        </p:nvSpPr>
        <p:spPr bwMode="auto">
          <a:xfrm>
            <a:off x="3970938" y="8829967"/>
            <a:ext cx="3037840" cy="46643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>
              <a:defRPr/>
            </a:pPr>
            <a:fld id="{7E037274-173D-4256-99C3-CF948AD9BFCB}" type="slidenum">
              <a:rPr lang="en-US" sz="1200">
                <a:latin typeface="+mn-lt"/>
              </a:rPr>
              <a:pPr algn="r">
                <a:defRPr/>
              </a:pPr>
              <a:t>6</a:t>
            </a:fld>
            <a:endParaRPr lang="en-US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986864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1747" name="Slide Number Placeholder 3"/>
          <p:cNvSpPr txBox="1">
            <a:spLocks noGrp="1"/>
          </p:cNvSpPr>
          <p:nvPr/>
        </p:nvSpPr>
        <p:spPr bwMode="auto">
          <a:xfrm>
            <a:off x="3970938" y="8829967"/>
            <a:ext cx="3037840" cy="46643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>
              <a:defRPr/>
            </a:pPr>
            <a:fld id="{50AC50E4-12EE-4F13-8F17-408BBBFA1B84}" type="slidenum">
              <a:rPr lang="en-US" sz="1200">
                <a:latin typeface="+mn-lt"/>
              </a:rPr>
              <a:pPr algn="r">
                <a:defRPr/>
              </a:pPr>
              <a:t>7</a:t>
            </a:fld>
            <a:endParaRPr lang="en-US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367262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 txBox="1">
            <a:spLocks noGrp="1"/>
          </p:cNvSpPr>
          <p:nvPr/>
        </p:nvSpPr>
        <p:spPr bwMode="auto">
          <a:xfrm>
            <a:off x="3970938" y="8829967"/>
            <a:ext cx="3037840" cy="46643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>
              <a:defRPr/>
            </a:pPr>
            <a:fld id="{B9B24C7B-BF66-452C-98D7-75C06C98C5B1}" type="slidenum">
              <a:rPr lang="en-US" sz="1200">
                <a:latin typeface="+mn-lt"/>
              </a:rPr>
              <a:pPr algn="r">
                <a:defRPr/>
              </a:pPr>
              <a:t>8</a:t>
            </a:fld>
            <a:endParaRPr lang="en-US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592967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 txBox="1">
            <a:spLocks noGrp="1"/>
          </p:cNvSpPr>
          <p:nvPr/>
        </p:nvSpPr>
        <p:spPr bwMode="auto">
          <a:xfrm>
            <a:off x="3970938" y="8829967"/>
            <a:ext cx="3037840" cy="46643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>
              <a:defRPr/>
            </a:pPr>
            <a:fld id="{4055084E-E2C9-482B-8F60-8E7AB1EB0DC4}" type="slidenum">
              <a:rPr lang="en-US" sz="1200">
                <a:latin typeface="+mn-lt"/>
              </a:rPr>
              <a:pPr algn="r">
                <a:defRPr/>
              </a:pPr>
              <a:t>9</a:t>
            </a:fld>
            <a:endParaRPr lang="en-US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4891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8750" y="287338"/>
            <a:ext cx="2901950" cy="5581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8138" y="287338"/>
            <a:ext cx="8558212" cy="5581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C3BF5-7960-42CD-87AE-59E9466DA79A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B96A1-8799-4E51-9DF8-FC4E01A52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1AC7F-069A-4AC8-AD8F-859E65197E74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147B2-3068-4F6D-A94C-C217914D1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A77A7-8AED-42F3-977C-1D5071BBF052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339F2-8B7D-4FF5-87A9-4E003C764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8138" y="1846263"/>
            <a:ext cx="5729287" cy="4022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9825" y="1846263"/>
            <a:ext cx="5730875" cy="4022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0E09F-0B67-48DF-84C1-547BF5334D79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2FFA6-AC08-4BB6-941A-A78810ADF8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972D4-38A9-4C20-94BF-51AA0C8B7A68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C32DC-B19E-4A38-85C9-238646A8A3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0BF77-37AF-4C77-A0F2-4BB187473BC2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91410-237E-4371-972F-C7A51921B8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D3624-ACE7-485E-9515-1D9A8EC434E0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CDB2C-F382-4B9B-B811-8B24CD72E6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5871E-C2E2-4463-A86A-E92375154C08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A28E4-51B6-44E9-BD98-E36652C54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A96DA-0A76-43E3-A1D8-DE664ECF0B48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1D77A-6863-47E0-8BA6-2674ADACC0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A773D-9C89-44D6-AB94-7B2B7DE773EE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B5B7C-AFCD-4831-8F8F-7FF70840C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8750" y="287338"/>
            <a:ext cx="2901950" cy="5581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8138" y="287338"/>
            <a:ext cx="8558212" cy="5581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68396-2543-4D1F-956E-E71AEB358883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B8A87-BC80-41AB-9357-CEEFCABAC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BD552-B95E-411D-8CE1-CD05E7A5AF2C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F39B4-D697-406F-9DB4-71BC7010AE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4B299-2FD4-4BB6-97FA-F37A08BF1AB0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7BFC8-C19D-4A3F-BDB4-052981866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50179-0F04-4E83-B051-56E5EC177CF1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8605-8EC1-42E9-95B8-6E3A9E66D7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8138" y="1846263"/>
            <a:ext cx="5729287" cy="4022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9825" y="1846263"/>
            <a:ext cx="5730875" cy="4022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FBB2F-FDE1-42C0-9F36-9F960F0D7B55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05A9B-4271-486C-BE3B-1D8AFE7FE0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79AF1-4F90-4FCE-B373-7634AB41B9CE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5B42A-FB07-4E35-9A7F-570434978C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55F22-C43C-4871-A765-43E9C3830AFC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3384A-23E2-41C3-B611-4DCDBA7A2D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5AEF6-C98C-485B-B257-B882BD1FA72F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DB73F-5468-4321-91BE-BF3A9E73E8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F291A-E79E-436B-B4C1-C27E4943A3F2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EF86F-7889-44C3-86C8-BECC67A6A7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010C9-0F70-40A0-B4FB-585D1BE42643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70B52-0DB8-4E52-886B-2221308013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F8ABA-4A4A-44E4-B4A6-8AFDBD6A46EE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86EB3-F4AD-4FD6-B8CF-C641B18074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8750" y="287338"/>
            <a:ext cx="2901950" cy="5581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8138" y="287338"/>
            <a:ext cx="8558212" cy="5581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4212A-79E4-4594-AA2C-DD86A1A64CB7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FCD5F-6BA8-4A18-A893-E74026BA55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386C2-3F2E-4D2B-B096-AB4BA8DFAB30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B26FE-1DDC-4411-8C2A-CA58D85784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40513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4040188" y="0"/>
            <a:ext cx="635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11"/>
          <p:cNvPicPr>
            <a:picLocks noChangeAspect="1"/>
          </p:cNvPicPr>
          <p:nvPr userDrawn="1"/>
        </p:nvPicPr>
        <p:blipFill rotWithShape="1">
          <a:blip r:embed="rId2"/>
          <a:srcRect l="-2832" t="44043" r="-3650" b="-10586"/>
          <a:stretch/>
        </p:blipFill>
        <p:spPr>
          <a:xfrm>
            <a:off x="676275" y="6119813"/>
            <a:ext cx="2762250" cy="749300"/>
          </a:xfrm>
          <a:prstGeom prst="rect">
            <a:avLst/>
          </a:prstGeom>
          <a:solidFill>
            <a:schemeClr val="bg1"/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F215E-C8A5-4C83-BEF7-E97BE30236D2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3B239-1A10-4B67-9677-67F940A401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0" y="4914900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11"/>
          <p:cNvPicPr>
            <a:picLocks noChangeAspect="1"/>
          </p:cNvPicPr>
          <p:nvPr userDrawn="1"/>
        </p:nvPicPr>
        <p:blipFill rotWithShape="1">
          <a:blip r:embed="rId2"/>
          <a:srcRect l="-2832" t="-4076" r="-3650" b="-10586"/>
          <a:stretch/>
        </p:blipFill>
        <p:spPr>
          <a:xfrm>
            <a:off x="1347788" y="298450"/>
            <a:ext cx="9444037" cy="4419600"/>
          </a:xfrm>
          <a:prstGeom prst="rect">
            <a:avLst/>
          </a:prstGeom>
          <a:solidFill>
            <a:schemeClr val="bg1"/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48FDB-39B2-4DB1-8201-76A78696EBE7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B3477-9941-4B32-A1C9-E9962AB1EC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30983-21C8-424B-B95A-251AA2439725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E0A75-061E-4EB6-99D7-33BD6DAC36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8138" y="1846263"/>
            <a:ext cx="5729287" cy="4022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9825" y="1846263"/>
            <a:ext cx="5730875" cy="4022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194" name="Picture 9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"/>
          <p:cNvPicPr>
            <a:picLocks noChangeAspect="1"/>
          </p:cNvPicPr>
          <p:nvPr userDrawn="1"/>
        </p:nvPicPr>
        <p:blipFill rotWithShape="1">
          <a:blip r:embed="rId14"/>
          <a:srcRect l="-2832" t="-4076" r="-3650" b="-10586"/>
          <a:stretch/>
        </p:blipFill>
        <p:spPr>
          <a:xfrm>
            <a:off x="338138" y="4789488"/>
            <a:ext cx="3057525" cy="1431925"/>
          </a:xfrm>
          <a:prstGeom prst="rect">
            <a:avLst/>
          </a:prstGeom>
          <a:solidFill>
            <a:schemeClr val="bg1"/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8138" y="287338"/>
            <a:ext cx="11612562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619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38138" y="1846263"/>
            <a:ext cx="11612562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Calibri Light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Calibri Light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Calibri Light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Calibri Light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Calibri Light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Calibri Light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Calibri Light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Calibri Light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itchFamily="34" charset="0"/>
        <a:buChar char=" "/>
        <a:defRPr sz="20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>
          <a:solidFill>
            <a:srgbClr val="404040"/>
          </a:solidFill>
          <a:latin typeface="+mn-lt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>
          <a:solidFill>
            <a:srgbClr val="404040"/>
          </a:solidFill>
          <a:latin typeface="+mn-lt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>
          <a:solidFill>
            <a:srgbClr val="404040"/>
          </a:solidFill>
          <a:latin typeface="+mn-lt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>
          <a:solidFill>
            <a:srgbClr val="404040"/>
          </a:solidFill>
          <a:latin typeface="+mn-lt"/>
        </a:defRPr>
      </a:lvl5pPr>
      <a:lvl6pPr marL="13890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>
          <a:solidFill>
            <a:srgbClr val="404040"/>
          </a:solidFill>
          <a:latin typeface="+mn-lt"/>
        </a:defRPr>
      </a:lvl6pPr>
      <a:lvl7pPr marL="18462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>
          <a:solidFill>
            <a:srgbClr val="404040"/>
          </a:solidFill>
          <a:latin typeface="+mn-lt"/>
        </a:defRPr>
      </a:lvl7pPr>
      <a:lvl8pPr marL="23034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>
          <a:solidFill>
            <a:srgbClr val="404040"/>
          </a:solidFill>
          <a:latin typeface="+mn-lt"/>
        </a:defRPr>
      </a:lvl8pPr>
      <a:lvl9pPr marL="27606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>
          <a:solidFill>
            <a:srgbClr val="40404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8138" y="287338"/>
            <a:ext cx="11612562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926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38138" y="1846263"/>
            <a:ext cx="11612562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57750" y="6459538"/>
            <a:ext cx="2473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36868B7C-EAE8-4495-80CE-743348105B2E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1238" y="6459538"/>
            <a:ext cx="13112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CF7CDA9-5D9C-46C1-BCEB-4A2FF91C52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41325" y="1738313"/>
            <a:ext cx="1150620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13"/>
          <a:srcRect l="-2832" t="44043" r="-3650" b="-10586"/>
          <a:stretch/>
        </p:blipFill>
        <p:spPr>
          <a:xfrm>
            <a:off x="338138" y="6340475"/>
            <a:ext cx="1951037" cy="528638"/>
          </a:xfrm>
          <a:prstGeom prst="rect">
            <a:avLst/>
          </a:prstGeom>
          <a:solidFill>
            <a:schemeClr val="bg1"/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Calibri Light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Calibri Light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Calibri Light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Calibri Light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Calibri Light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Calibri Light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Calibri Light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Calibri Light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itchFamily="34" charset="0"/>
        <a:buChar char=" "/>
        <a:defRPr sz="20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>
          <a:solidFill>
            <a:srgbClr val="404040"/>
          </a:solidFill>
          <a:latin typeface="+mn-lt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>
          <a:solidFill>
            <a:srgbClr val="404040"/>
          </a:solidFill>
          <a:latin typeface="+mn-lt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>
          <a:solidFill>
            <a:srgbClr val="404040"/>
          </a:solidFill>
          <a:latin typeface="+mn-lt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>
          <a:solidFill>
            <a:srgbClr val="404040"/>
          </a:solidFill>
          <a:latin typeface="+mn-lt"/>
        </a:defRPr>
      </a:lvl5pPr>
      <a:lvl6pPr marL="13890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>
          <a:solidFill>
            <a:srgbClr val="404040"/>
          </a:solidFill>
          <a:latin typeface="+mn-lt"/>
        </a:defRPr>
      </a:lvl6pPr>
      <a:lvl7pPr marL="18462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>
          <a:solidFill>
            <a:srgbClr val="404040"/>
          </a:solidFill>
          <a:latin typeface="+mn-lt"/>
        </a:defRPr>
      </a:lvl7pPr>
      <a:lvl8pPr marL="23034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>
          <a:solidFill>
            <a:srgbClr val="404040"/>
          </a:solidFill>
          <a:latin typeface="+mn-lt"/>
        </a:defRPr>
      </a:lvl8pPr>
      <a:lvl9pPr marL="27606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>
          <a:solidFill>
            <a:srgbClr val="40404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5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4" name="Picture 10"/>
          <p:cNvPicPr>
            <a:picLocks noChangeAspect="1"/>
          </p:cNvPicPr>
          <p:nvPr userDrawn="1"/>
        </p:nvPicPr>
        <p:blipFill rotWithShape="1">
          <a:blip r:embed="rId13"/>
          <a:srcRect l="-2832" t="44043" r="-3650" b="-10586"/>
          <a:stretch/>
        </p:blipFill>
        <p:spPr>
          <a:xfrm>
            <a:off x="338138" y="6340475"/>
            <a:ext cx="1951037" cy="528638"/>
          </a:xfrm>
          <a:prstGeom prst="rect">
            <a:avLst/>
          </a:prstGeom>
          <a:solidFill>
            <a:schemeClr val="bg1"/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8138" y="287338"/>
            <a:ext cx="11612562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770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38138" y="1846263"/>
            <a:ext cx="11612562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" name="Date Placeholder 1"/>
          <p:cNvSpPr>
            <a:spLocks noGrp="1"/>
          </p:cNvSpPr>
          <p:nvPr>
            <p:ph type="dt" sz="half" idx="2"/>
          </p:nvPr>
        </p:nvSpPr>
        <p:spPr>
          <a:xfrm>
            <a:off x="4857750" y="6459538"/>
            <a:ext cx="2473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B3014FAE-B1C9-41BC-A2C6-E526A232D2FC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1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9901238" y="6459538"/>
            <a:ext cx="1311275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68D404EA-20AD-424E-8DD2-4546D8648E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Calibri Light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Calibri Light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Calibri Light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Calibri Light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Calibri Light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Calibri Light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Calibri Light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Calibri Light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itchFamily="34" charset="0"/>
        <a:buChar char=" "/>
        <a:defRPr sz="20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>
          <a:solidFill>
            <a:srgbClr val="404040"/>
          </a:solidFill>
          <a:latin typeface="+mn-lt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>
          <a:solidFill>
            <a:srgbClr val="404040"/>
          </a:solidFill>
          <a:latin typeface="+mn-lt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>
          <a:solidFill>
            <a:srgbClr val="404040"/>
          </a:solidFill>
          <a:latin typeface="+mn-lt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>
          <a:solidFill>
            <a:srgbClr val="404040"/>
          </a:solidFill>
          <a:latin typeface="+mn-lt"/>
        </a:defRPr>
      </a:lvl5pPr>
      <a:lvl6pPr marL="13890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>
          <a:solidFill>
            <a:srgbClr val="404040"/>
          </a:solidFill>
          <a:latin typeface="+mn-lt"/>
        </a:defRPr>
      </a:lvl6pPr>
      <a:lvl7pPr marL="18462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>
          <a:solidFill>
            <a:srgbClr val="404040"/>
          </a:solidFill>
          <a:latin typeface="+mn-lt"/>
        </a:defRPr>
      </a:lvl7pPr>
      <a:lvl8pPr marL="23034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>
          <a:solidFill>
            <a:srgbClr val="404040"/>
          </a:solidFill>
          <a:latin typeface="+mn-lt"/>
        </a:defRPr>
      </a:lvl8pPr>
      <a:lvl9pPr marL="27606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>
          <a:solidFill>
            <a:srgbClr val="40404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8138" y="287338"/>
            <a:ext cx="11612562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933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38138" y="1846263"/>
            <a:ext cx="11612562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8"/>
          <p:cNvSpPr>
            <a:spLocks noGrp="1"/>
          </p:cNvSpPr>
          <p:nvPr>
            <p:ph type="dt" sz="half" idx="2"/>
          </p:nvPr>
        </p:nvSpPr>
        <p:spPr>
          <a:xfrm>
            <a:off x="4857750" y="6459538"/>
            <a:ext cx="2473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463A9CD6-B2A4-41D5-9894-AB74952CFA9C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15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9901238" y="6459538"/>
            <a:ext cx="1311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14D8EE92-7261-4284-88D0-DCE65C5A1B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</p:sldLayoutIdLst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4800" b="1" kern="1200" cap="all" spc="-50">
          <a:solidFill>
            <a:schemeClr val="accent2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Calibri Light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Calibri Light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Calibri Light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Calibri Light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Calibri Light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Calibri Light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Calibri Light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Calibri Light"/>
        </a:defRPr>
      </a:lvl9pPr>
    </p:titleStyle>
    <p:bodyStyle>
      <a:lvl1pPr marL="90488" indent="-90488" algn="l" rtl="0" fontAlgn="base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38138" y="466725"/>
            <a:ext cx="8942387" cy="2779713"/>
          </a:xfrm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6600" kern="1200" spc="-5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AASHTO</a:t>
            </a:r>
            <a:br>
              <a:rPr lang="en-US" sz="6600" kern="1200" spc="-5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6600" kern="1200" spc="-5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CV/AV RESEARCH ROADMAP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79400" y="3314700"/>
            <a:ext cx="6848475" cy="695325"/>
          </a:xfrm>
        </p:spPr>
        <p:txBody>
          <a:bodyPr lIns="91440" rIns="91440">
            <a:noAutofit/>
          </a:bodyPr>
          <a:lstStyle/>
          <a:p>
            <a:pPr marL="0" indent="0" eaLnBrk="1" hangingPunct="1">
              <a:buFont typeface="Calibri" pitchFamily="34" charset="0"/>
              <a:buNone/>
              <a:defRPr/>
            </a:pPr>
            <a:r>
              <a:rPr lang="en-US" sz="6000" b="1" kern="1200" spc="200" dirty="0">
                <a:solidFill>
                  <a:srgbClr val="6EB2B7"/>
                </a:solidFill>
                <a:latin typeface="+mj-lt"/>
                <a:ea typeface="+mn-ea"/>
                <a:cs typeface="+mn-cs"/>
              </a:rPr>
              <a:t>NCHRP 20-24 (98)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2"/>
          <p:cNvSpPr txBox="1">
            <a:spLocks noGrp="1"/>
          </p:cNvSpPr>
          <p:nvPr/>
        </p:nvSpPr>
        <p:spPr>
          <a:xfrm>
            <a:off x="9901238" y="6459538"/>
            <a:ext cx="1311275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5DC5E83-AAA0-46F0-9F87-452CA5FED926}" type="slidenum">
              <a:rPr lang="en-US" sz="1050">
                <a:solidFill>
                  <a:srgbClr val="FFFFFF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en-US" sz="1050" dirty="0">
              <a:solidFill>
                <a:srgbClr val="FFFFFF"/>
              </a:solidFill>
              <a:latin typeface="+mn-lt"/>
            </a:endParaRPr>
          </a:p>
        </p:txBody>
      </p:sp>
      <p:pic>
        <p:nvPicPr>
          <p:cNvPr id="171011" name="Picture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84323" y="129145"/>
            <a:ext cx="4354511" cy="435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1012" name="Picture 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13775" y="2906385"/>
            <a:ext cx="1287463" cy="157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1013" name="Picture 3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223417" y="2906385"/>
            <a:ext cx="1319212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1014" name="Picture 2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76617" y="2869873"/>
            <a:ext cx="661987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1015" name="Picture 4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677130" y="2869873"/>
            <a:ext cx="1522413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1016" name="TextBox 5"/>
          <p:cNvSpPr txBox="1">
            <a:spLocks noChangeArrowheads="1"/>
          </p:cNvSpPr>
          <p:nvPr/>
        </p:nvSpPr>
        <p:spPr bwMode="auto">
          <a:xfrm>
            <a:off x="623699" y="816278"/>
            <a:ext cx="41068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 dirty="0">
                <a:solidFill>
                  <a:schemeClr val="accent2"/>
                </a:solidFill>
                <a:latin typeface="Calibri" pitchFamily="34" charset="0"/>
              </a:rPr>
              <a:t>Thank You</a:t>
            </a:r>
          </a:p>
        </p:txBody>
      </p:sp>
      <p:sp>
        <p:nvSpPr>
          <p:cNvPr id="2" name="Rectangle 1"/>
          <p:cNvSpPr/>
          <p:nvPr/>
        </p:nvSpPr>
        <p:spPr>
          <a:xfrm>
            <a:off x="20638" y="4967287"/>
            <a:ext cx="121713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http://apps.trb.org/cmsfeed/TRBNetProjectDisplay.asp?ProjectID=3752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Number Placeholder 5"/>
          <p:cNvSpPr txBox="1">
            <a:spLocks noGrp="1"/>
          </p:cNvSpPr>
          <p:nvPr/>
        </p:nvSpPr>
        <p:spPr bwMode="auto">
          <a:xfrm>
            <a:off x="9901238" y="6459538"/>
            <a:ext cx="1311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244D58D5-5D13-4680-8BA9-C09D1E863690}" type="slidenum">
              <a:rPr lang="en-US" sz="1400">
                <a:solidFill>
                  <a:srgbClr val="FFFFFF"/>
                </a:solidFill>
                <a:latin typeface="Calibri" pitchFamily="34" charset="0"/>
              </a:rPr>
              <a:pPr algn="r"/>
              <a:t>2</a:t>
            </a:fld>
            <a:endParaRPr lang="en-US" sz="14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dirty="0"/>
              <a:t>PROJECT </a:t>
            </a:r>
            <a:r>
              <a:rPr lang="en-US" sz="4000" dirty="0" smtClean="0"/>
              <a:t>OVERVIEW</a:t>
            </a:r>
            <a:endParaRPr lang="en-US" sz="4000" dirty="0"/>
          </a:p>
        </p:txBody>
      </p:sp>
      <p:sp>
        <p:nvSpPr>
          <p:cNvPr id="140292" name="Content Placeholder 2"/>
          <p:cNvSpPr>
            <a:spLocks noGrp="1"/>
          </p:cNvSpPr>
          <p:nvPr>
            <p:ph idx="4294967295"/>
          </p:nvPr>
        </p:nvSpPr>
        <p:spPr>
          <a:xfrm>
            <a:off x="338138" y="1846263"/>
            <a:ext cx="10767009" cy="4022725"/>
          </a:xfrm>
        </p:spPr>
        <p:txBody>
          <a:bodyPr/>
          <a:lstStyle/>
          <a:p>
            <a:pPr marL="457200" indent="-457200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3600" b="1" dirty="0" smtClean="0"/>
              <a:t>CV/AV technologies continue to advance towards adoption</a:t>
            </a:r>
          </a:p>
          <a:p>
            <a:pPr marL="457200" indent="-457200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3600" b="1" dirty="0" smtClean="0"/>
              <a:t>Open </a:t>
            </a:r>
            <a:r>
              <a:rPr lang="en-US" sz="3600" b="1" dirty="0"/>
              <a:t>questions </a:t>
            </a:r>
            <a:r>
              <a:rPr lang="en-US" sz="3600" b="1" dirty="0" smtClean="0"/>
              <a:t>on CV/AV remain </a:t>
            </a:r>
            <a:r>
              <a:rPr lang="en-US" sz="3600" b="1" dirty="0"/>
              <a:t>for </a:t>
            </a:r>
            <a:r>
              <a:rPr lang="en-US" sz="3600" b="1" u="sng" dirty="0"/>
              <a:t>state and local </a:t>
            </a:r>
            <a:r>
              <a:rPr lang="en-US" sz="3600" b="1" u="sng" dirty="0" smtClean="0"/>
              <a:t>agencies</a:t>
            </a:r>
          </a:p>
          <a:p>
            <a:pPr marL="571500" indent="-571500" eaLnBrk="1" hangingPunct="1">
              <a:buFont typeface="Wingdings" pitchFamily="2" charset="2"/>
              <a:buChar char="Ø"/>
            </a:pPr>
            <a:r>
              <a:rPr lang="en-US" sz="3600" b="1" dirty="0"/>
              <a:t>Develop a </a:t>
            </a:r>
            <a:r>
              <a:rPr lang="en-US" sz="3600" b="1" dirty="0" smtClean="0"/>
              <a:t>prioritized list of issues </a:t>
            </a:r>
            <a:r>
              <a:rPr lang="en-US" sz="3600" b="1" dirty="0"/>
              <a:t>and research needs</a:t>
            </a:r>
          </a:p>
          <a:p>
            <a:pPr marL="571500" indent="-571500" eaLnBrk="1" hangingPunct="1">
              <a:buFont typeface="Wingdings" pitchFamily="2" charset="2"/>
              <a:buChar char="Ø"/>
            </a:pPr>
            <a:r>
              <a:rPr lang="en-US" sz="3600" b="1" dirty="0" smtClean="0"/>
              <a:t>Develop </a:t>
            </a:r>
            <a:r>
              <a:rPr lang="en-US" sz="3600" b="1" dirty="0"/>
              <a:t>a roadmap of research </a:t>
            </a:r>
            <a:r>
              <a:rPr lang="en-US" sz="3600" b="1" dirty="0" smtClean="0"/>
              <a:t>activities and a plan for maintenance</a:t>
            </a:r>
            <a:endParaRPr lang="en-US" sz="3600" b="1" dirty="0"/>
          </a:p>
        </p:txBody>
      </p:sp>
      <p:pic>
        <p:nvPicPr>
          <p:cNvPr id="140293" name="Picture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335126" y="63501"/>
            <a:ext cx="1764798" cy="1764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Slide Number Placeholder 5"/>
          <p:cNvSpPr txBox="1">
            <a:spLocks noGrp="1"/>
          </p:cNvSpPr>
          <p:nvPr/>
        </p:nvSpPr>
        <p:spPr bwMode="auto">
          <a:xfrm>
            <a:off x="9901238" y="6459538"/>
            <a:ext cx="1311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F634FEF3-BD36-48C4-B04C-BA7B87F78E78}" type="slidenum">
              <a:rPr lang="en-US" sz="1400">
                <a:solidFill>
                  <a:srgbClr val="FFFFFF"/>
                </a:solidFill>
                <a:latin typeface="Calibri" pitchFamily="34" charset="0"/>
              </a:rPr>
              <a:pPr algn="r"/>
              <a:t>3</a:t>
            </a:fld>
            <a:endParaRPr lang="en-US" sz="14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dirty="0"/>
              <a:t>UNRESOLVED ISSUES FOR PUBLIC AGENCIES</a:t>
            </a:r>
          </a:p>
        </p:txBody>
      </p:sp>
      <p:sp>
        <p:nvSpPr>
          <p:cNvPr id="14541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571500" indent="-571500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3600" b="1" dirty="0"/>
              <a:t>Over 100 research questions</a:t>
            </a:r>
          </a:p>
        </p:txBody>
      </p:sp>
      <p:pic>
        <p:nvPicPr>
          <p:cNvPr id="145413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85313" y="3744913"/>
            <a:ext cx="1595437" cy="195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5414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43025" y="3738563"/>
            <a:ext cx="1630363" cy="195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5415" name="Picture 5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32300" y="3741738"/>
            <a:ext cx="819150" cy="196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5416" name="Picture 6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51638" y="3733800"/>
            <a:ext cx="1884362" cy="199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5417" name="Rectangle 11"/>
          <p:cNvSpPr>
            <a:spLocks noChangeArrowheads="1"/>
          </p:cNvSpPr>
          <p:nvPr/>
        </p:nvSpPr>
        <p:spPr bwMode="auto">
          <a:xfrm>
            <a:off x="6119813" y="3130550"/>
            <a:ext cx="30527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marL="749300" lvl="1"/>
            <a:r>
              <a:rPr lang="en-US" sz="3200" b="1" dirty="0">
                <a:solidFill>
                  <a:srgbClr val="515151"/>
                </a:solidFill>
                <a:latin typeface="Calibri" pitchFamily="34" charset="0"/>
              </a:rPr>
              <a:t>Planning</a:t>
            </a:r>
          </a:p>
        </p:txBody>
      </p:sp>
      <p:sp>
        <p:nvSpPr>
          <p:cNvPr id="145418" name="Rectangle 12"/>
          <p:cNvSpPr>
            <a:spLocks noChangeArrowheads="1"/>
          </p:cNvSpPr>
          <p:nvPr/>
        </p:nvSpPr>
        <p:spPr bwMode="auto">
          <a:xfrm>
            <a:off x="2794000" y="3154363"/>
            <a:ext cx="37417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marL="749300" lvl="1"/>
            <a:r>
              <a:rPr lang="en-US" sz="3200" b="1" dirty="0">
                <a:solidFill>
                  <a:srgbClr val="6EB2B7"/>
                </a:solidFill>
                <a:latin typeface="Calibri" pitchFamily="34" charset="0"/>
              </a:rPr>
              <a:t>Infrastructure</a:t>
            </a:r>
          </a:p>
        </p:txBody>
      </p:sp>
      <p:sp>
        <p:nvSpPr>
          <p:cNvPr id="145419" name="Rectangle 13"/>
          <p:cNvSpPr>
            <a:spLocks noChangeArrowheads="1"/>
          </p:cNvSpPr>
          <p:nvPr/>
        </p:nvSpPr>
        <p:spPr bwMode="auto">
          <a:xfrm>
            <a:off x="887413" y="3130550"/>
            <a:ext cx="30527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marL="749300" lvl="1"/>
            <a:r>
              <a:rPr lang="en-US" sz="3200" b="1" dirty="0">
                <a:solidFill>
                  <a:schemeClr val="accent2"/>
                </a:solidFill>
                <a:latin typeface="Calibri" pitchFamily="34" charset="0"/>
              </a:rPr>
              <a:t>Policy</a:t>
            </a:r>
          </a:p>
        </p:txBody>
      </p:sp>
      <p:sp>
        <p:nvSpPr>
          <p:cNvPr id="145420" name="Rectangle 14"/>
          <p:cNvSpPr>
            <a:spLocks noChangeArrowheads="1"/>
          </p:cNvSpPr>
          <p:nvPr/>
        </p:nvSpPr>
        <p:spPr bwMode="auto">
          <a:xfrm>
            <a:off x="8313738" y="3130550"/>
            <a:ext cx="30527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marL="749300" lvl="1"/>
            <a:r>
              <a:rPr lang="en-US" sz="3200" b="1" dirty="0">
                <a:solidFill>
                  <a:srgbClr val="F2822C"/>
                </a:solidFill>
                <a:latin typeface="Calibri" pitchFamily="34" charset="0"/>
              </a:rPr>
              <a:t>Modal Apps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Number Placeholder 5"/>
          <p:cNvSpPr txBox="1">
            <a:spLocks noGrp="1"/>
          </p:cNvSpPr>
          <p:nvPr/>
        </p:nvSpPr>
        <p:spPr bwMode="auto">
          <a:xfrm>
            <a:off x="9901238" y="6459538"/>
            <a:ext cx="1311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ACFC4871-2A79-4CCD-84F6-A8CB12368EB9}" type="slidenum">
              <a:rPr lang="en-US" sz="1400">
                <a:solidFill>
                  <a:srgbClr val="FFFFFF"/>
                </a:solidFill>
                <a:latin typeface="Calibri" pitchFamily="34" charset="0"/>
              </a:rPr>
              <a:pPr algn="r"/>
              <a:t>4</a:t>
            </a:fld>
            <a:endParaRPr lang="en-US" sz="14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dirty="0"/>
              <a:t>INSTITUTIONAL AND POLICY</a:t>
            </a:r>
          </a:p>
        </p:txBody>
      </p:sp>
      <p:sp>
        <p:nvSpPr>
          <p:cNvPr id="149508" name="Content Placeholder 2"/>
          <p:cNvSpPr>
            <a:spLocks noGrp="1"/>
          </p:cNvSpPr>
          <p:nvPr>
            <p:ph idx="4294967295"/>
          </p:nvPr>
        </p:nvSpPr>
        <p:spPr>
          <a:xfrm>
            <a:off x="338138" y="1846263"/>
            <a:ext cx="8824912" cy="4022725"/>
          </a:xfrm>
        </p:spPr>
        <p:txBody>
          <a:bodyPr/>
          <a:lstStyle/>
          <a:p>
            <a:pPr marL="749300" lvl="1" indent="-457200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3100" b="1" dirty="0">
                <a:solidFill>
                  <a:schemeClr val="accent2"/>
                </a:solidFill>
              </a:rPr>
              <a:t>Business models for infrastructure deployment</a:t>
            </a:r>
          </a:p>
          <a:p>
            <a:pPr marL="749300" lvl="1" indent="-457200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3100" b="1" dirty="0">
                <a:solidFill>
                  <a:schemeClr val="accent2"/>
                </a:solidFill>
              </a:rPr>
              <a:t>Public policy actions to facilitate implementation</a:t>
            </a:r>
          </a:p>
          <a:p>
            <a:pPr marL="749300" lvl="1" indent="-457200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3100" b="1" dirty="0">
                <a:solidFill>
                  <a:schemeClr val="accent2"/>
                </a:solidFill>
              </a:rPr>
              <a:t>Implications of AV for motor vehicle codes</a:t>
            </a:r>
          </a:p>
          <a:p>
            <a:pPr marL="749300" lvl="1" indent="-457200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3100" b="1" dirty="0">
                <a:solidFill>
                  <a:schemeClr val="accent2"/>
                </a:solidFill>
              </a:rPr>
              <a:t>Harmonization of state goals and regulations</a:t>
            </a:r>
          </a:p>
          <a:p>
            <a:pPr marL="749300" lvl="1" indent="-457200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3100" b="1" dirty="0">
                <a:solidFill>
                  <a:schemeClr val="accent2"/>
                </a:solidFill>
              </a:rPr>
              <a:t>Fed/state/local responsibilities</a:t>
            </a:r>
          </a:p>
          <a:p>
            <a:pPr marL="749300" lvl="1" indent="-457200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3100" b="1" dirty="0">
                <a:solidFill>
                  <a:schemeClr val="accent2"/>
                </a:solidFill>
              </a:rPr>
              <a:t>Lessons learned from Safety Pilot and CV Pilots</a:t>
            </a:r>
          </a:p>
          <a:p>
            <a:pPr marL="749300" lvl="1" indent="-457200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3100" b="1" dirty="0">
                <a:solidFill>
                  <a:schemeClr val="accent2"/>
                </a:solidFill>
              </a:rPr>
              <a:t>Lessons learned from other tech rollouts (e.g. 511, Next Gen air traffic control)</a:t>
            </a:r>
            <a:endParaRPr lang="en-US" sz="3700" b="1" dirty="0">
              <a:solidFill>
                <a:schemeClr val="accent2"/>
              </a:solidFill>
            </a:endParaRPr>
          </a:p>
        </p:txBody>
      </p:sp>
      <p:pic>
        <p:nvPicPr>
          <p:cNvPr id="149509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63050" y="287338"/>
            <a:ext cx="2787650" cy="334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Slide Number Placeholder 5"/>
          <p:cNvSpPr txBox="1">
            <a:spLocks noGrp="1"/>
          </p:cNvSpPr>
          <p:nvPr/>
        </p:nvSpPr>
        <p:spPr bwMode="auto">
          <a:xfrm>
            <a:off x="9901238" y="6459538"/>
            <a:ext cx="1311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AD9019A4-0AAF-4228-BD5C-9801093B8455}" type="slidenum">
              <a:rPr lang="en-US" sz="1400">
                <a:solidFill>
                  <a:srgbClr val="FFFFFF"/>
                </a:solidFill>
                <a:latin typeface="Calibri" pitchFamily="34" charset="0"/>
              </a:rPr>
              <a:pPr algn="r"/>
              <a:t>5</a:t>
            </a:fld>
            <a:endParaRPr lang="en-US" sz="1400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51555" name="Picture 1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840453" y="287338"/>
            <a:ext cx="1110247" cy="2668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400" dirty="0">
                <a:solidFill>
                  <a:srgbClr val="4299A1"/>
                </a:solidFill>
              </a:rPr>
              <a:t>INFRASTRUCTURE DESIGN/OPERATIONS</a:t>
            </a:r>
          </a:p>
        </p:txBody>
      </p:sp>
      <p:sp>
        <p:nvSpPr>
          <p:cNvPr id="151557" name="Content Placeholder 2"/>
          <p:cNvSpPr>
            <a:spLocks noGrp="1"/>
          </p:cNvSpPr>
          <p:nvPr>
            <p:ph idx="4294967295"/>
          </p:nvPr>
        </p:nvSpPr>
        <p:spPr>
          <a:xfrm>
            <a:off x="338138" y="1846263"/>
            <a:ext cx="5353050" cy="4022725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Char char="Ø"/>
            </a:pPr>
            <a:r>
              <a:rPr lang="en-US" sz="3200" b="1" dirty="0">
                <a:solidFill>
                  <a:srgbClr val="4299A1"/>
                </a:solidFill>
              </a:rPr>
              <a:t>Road infrastructure design</a:t>
            </a:r>
          </a:p>
          <a:p>
            <a:pPr marL="457200" indent="-457200" eaLnBrk="1" hangingPunct="1">
              <a:buFont typeface="Wingdings" pitchFamily="2" charset="2"/>
              <a:buChar char="Ø"/>
            </a:pPr>
            <a:r>
              <a:rPr lang="en-US" sz="3200" b="1" dirty="0">
                <a:solidFill>
                  <a:srgbClr val="4299A1"/>
                </a:solidFill>
              </a:rPr>
              <a:t>Tools for CV/AV impact assessment</a:t>
            </a:r>
          </a:p>
          <a:p>
            <a:pPr marL="457200" indent="-457200" eaLnBrk="1" hangingPunct="1">
              <a:buFont typeface="Wingdings" pitchFamily="2" charset="2"/>
              <a:buChar char="Ø"/>
            </a:pPr>
            <a:r>
              <a:rPr lang="en-US" sz="3200" b="1" dirty="0">
                <a:solidFill>
                  <a:srgbClr val="4299A1"/>
                </a:solidFill>
              </a:rPr>
              <a:t>CV/AV maintenance fleet apps</a:t>
            </a:r>
          </a:p>
          <a:p>
            <a:pPr marL="457200" indent="-457200" eaLnBrk="1" hangingPunct="1">
              <a:buFont typeface="Wingdings" pitchFamily="2" charset="2"/>
              <a:buChar char="Ø"/>
            </a:pPr>
            <a:r>
              <a:rPr lang="en-US" sz="3200" b="1" dirty="0">
                <a:solidFill>
                  <a:srgbClr val="4299A1"/>
                </a:solidFill>
              </a:rPr>
              <a:t>Relationships of CV to AV</a:t>
            </a:r>
          </a:p>
          <a:p>
            <a:pPr marL="457200" indent="-457200" eaLnBrk="1" hangingPunct="1">
              <a:buFont typeface="Wingdings" pitchFamily="2" charset="2"/>
              <a:buChar char="Ø"/>
            </a:pPr>
            <a:r>
              <a:rPr lang="en-US" sz="3200" b="1" dirty="0">
                <a:solidFill>
                  <a:srgbClr val="4299A1"/>
                </a:solidFill>
              </a:rPr>
              <a:t>Traffic control strategies</a:t>
            </a:r>
            <a:endParaRPr lang="en-US" sz="4000" b="1" dirty="0">
              <a:solidFill>
                <a:schemeClr val="accent2"/>
              </a:solidFill>
            </a:endParaRPr>
          </a:p>
        </p:txBody>
      </p:sp>
      <p:sp>
        <p:nvSpPr>
          <p:cNvPr id="151558" name="Content Placeholder 2"/>
          <p:cNvSpPr txBox="1">
            <a:spLocks/>
          </p:cNvSpPr>
          <p:nvPr/>
        </p:nvSpPr>
        <p:spPr bwMode="auto">
          <a:xfrm>
            <a:off x="5691188" y="1846263"/>
            <a:ext cx="5353050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marL="457200" indent="-45720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itchFamily="2" charset="2"/>
              <a:buChar char="Ø"/>
            </a:pPr>
            <a:r>
              <a:rPr lang="en-US" sz="3200" b="1" dirty="0">
                <a:solidFill>
                  <a:srgbClr val="4299A1"/>
                </a:solidFill>
                <a:latin typeface="Calibri" pitchFamily="34" charset="0"/>
              </a:rPr>
              <a:t>Dedicated lanes for CV/AV</a:t>
            </a:r>
          </a:p>
          <a:p>
            <a:pPr marL="457200" indent="-45720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itchFamily="2" charset="2"/>
              <a:buChar char="Ø"/>
            </a:pPr>
            <a:r>
              <a:rPr lang="en-US" sz="3200" b="1" dirty="0">
                <a:solidFill>
                  <a:srgbClr val="4299A1"/>
                </a:solidFill>
                <a:latin typeface="Calibri" pitchFamily="34" charset="0"/>
              </a:rPr>
              <a:t>Roadway geometric design</a:t>
            </a:r>
          </a:p>
          <a:p>
            <a:pPr marL="457200" indent="-45720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itchFamily="2" charset="2"/>
              <a:buChar char="Ø"/>
            </a:pPr>
            <a:r>
              <a:rPr lang="en-US" sz="3200" b="1" dirty="0">
                <a:solidFill>
                  <a:srgbClr val="4299A1"/>
                </a:solidFill>
                <a:latin typeface="Calibri" pitchFamily="34" charset="0"/>
              </a:rPr>
              <a:t>Cybersecurity for states and locals</a:t>
            </a:r>
          </a:p>
          <a:p>
            <a:pPr marL="457200" indent="-45720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itchFamily="2" charset="2"/>
              <a:buChar char="Ø"/>
            </a:pPr>
            <a:r>
              <a:rPr lang="en-US" sz="3200" b="1" dirty="0">
                <a:solidFill>
                  <a:srgbClr val="4299A1"/>
                </a:solidFill>
                <a:latin typeface="Calibri" pitchFamily="34" charset="0"/>
              </a:rPr>
              <a:t>Workforce capability strategies</a:t>
            </a:r>
          </a:p>
          <a:p>
            <a:pPr marL="457200" indent="-45720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itchFamily="2" charset="2"/>
              <a:buChar char="Ø"/>
            </a:pPr>
            <a:r>
              <a:rPr lang="en-US" sz="3200" b="1" dirty="0">
                <a:solidFill>
                  <a:srgbClr val="4299A1"/>
                </a:solidFill>
                <a:latin typeface="Calibri" pitchFamily="34" charset="0"/>
              </a:rPr>
              <a:t>Management of “Big” Data</a:t>
            </a:r>
            <a:endParaRPr lang="en-US" sz="3200" b="1" dirty="0">
              <a:solidFill>
                <a:srgbClr val="404040"/>
              </a:solidFill>
              <a:latin typeface="Calibri" pitchFamily="34" charset="0"/>
            </a:endParaRPr>
          </a:p>
          <a:p>
            <a:pPr lvl="1" indent="-45720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</a:pPr>
            <a:endParaRPr lang="en-US" sz="1600" dirty="0">
              <a:solidFill>
                <a:srgbClr val="40404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Slide Number Placeholder 5"/>
          <p:cNvSpPr txBox="1">
            <a:spLocks noGrp="1"/>
          </p:cNvSpPr>
          <p:nvPr/>
        </p:nvSpPr>
        <p:spPr bwMode="auto">
          <a:xfrm>
            <a:off x="9901238" y="6459538"/>
            <a:ext cx="1311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99F5C178-8494-4617-9B4E-94ECFB97C471}" type="slidenum">
              <a:rPr lang="en-US" sz="1400">
                <a:solidFill>
                  <a:srgbClr val="FFFFFF"/>
                </a:solidFill>
                <a:latin typeface="Calibri" pitchFamily="34" charset="0"/>
              </a:rPr>
              <a:pPr algn="r"/>
              <a:t>6</a:t>
            </a:fld>
            <a:endParaRPr lang="en-US" sz="14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400" dirty="0">
                <a:solidFill>
                  <a:srgbClr val="515151"/>
                </a:solidFill>
              </a:rPr>
              <a:t>TRANSPORTATION PLANNING</a:t>
            </a:r>
          </a:p>
        </p:txBody>
      </p:sp>
      <p:sp>
        <p:nvSpPr>
          <p:cNvPr id="153604" name="Content Placeholder 2"/>
          <p:cNvSpPr>
            <a:spLocks noGrp="1"/>
          </p:cNvSpPr>
          <p:nvPr>
            <p:ph idx="4294967295"/>
          </p:nvPr>
        </p:nvSpPr>
        <p:spPr>
          <a:xfrm>
            <a:off x="338138" y="1846263"/>
            <a:ext cx="8255000" cy="4022725"/>
          </a:xfrm>
        </p:spPr>
        <p:txBody>
          <a:bodyPr/>
          <a:lstStyle/>
          <a:p>
            <a:pPr marL="571500" indent="-571500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3600" b="1" dirty="0">
                <a:solidFill>
                  <a:srgbClr val="515151"/>
                </a:solidFill>
              </a:rPr>
              <a:t>AVs and regional long-term planning models</a:t>
            </a:r>
          </a:p>
          <a:p>
            <a:pPr marL="571500" indent="-571500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3600" b="1" dirty="0">
                <a:solidFill>
                  <a:srgbClr val="515151"/>
                </a:solidFill>
              </a:rPr>
              <a:t>Assessing impacts of CV/AV  (applying tools to test cases)</a:t>
            </a:r>
          </a:p>
          <a:p>
            <a:pPr marL="571500" indent="-571500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3600" b="1" dirty="0">
                <a:solidFill>
                  <a:srgbClr val="515151"/>
                </a:solidFill>
              </a:rPr>
              <a:t>Modeling effects of AV/CV on land use and travel demand</a:t>
            </a:r>
            <a:endParaRPr lang="en-US" sz="4400" dirty="0">
              <a:solidFill>
                <a:schemeClr val="accent2"/>
              </a:solidFill>
            </a:endParaRPr>
          </a:p>
        </p:txBody>
      </p:sp>
      <p:pic>
        <p:nvPicPr>
          <p:cNvPr id="153605" name="Picture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77300" y="287338"/>
            <a:ext cx="3073400" cy="325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Slide Number Placeholder 5"/>
          <p:cNvSpPr txBox="1">
            <a:spLocks noGrp="1"/>
          </p:cNvSpPr>
          <p:nvPr/>
        </p:nvSpPr>
        <p:spPr bwMode="auto">
          <a:xfrm>
            <a:off x="9901238" y="6459538"/>
            <a:ext cx="1311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15217D62-4C62-4B41-9D24-4C1061027103}" type="slidenum">
              <a:rPr lang="en-US" sz="1400">
                <a:solidFill>
                  <a:srgbClr val="FFFFFF"/>
                </a:solidFill>
                <a:latin typeface="Calibri" pitchFamily="34" charset="0"/>
              </a:rPr>
              <a:pPr algn="r"/>
              <a:t>7</a:t>
            </a:fld>
            <a:endParaRPr lang="en-US" sz="14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400" dirty="0">
                <a:solidFill>
                  <a:srgbClr val="F2822C"/>
                </a:solidFill>
              </a:rPr>
              <a:t>MODAL APPLICATIONS</a:t>
            </a:r>
          </a:p>
        </p:txBody>
      </p:sp>
      <p:sp>
        <p:nvSpPr>
          <p:cNvPr id="155652" name="Content Placeholder 2"/>
          <p:cNvSpPr>
            <a:spLocks noGrp="1"/>
          </p:cNvSpPr>
          <p:nvPr>
            <p:ph idx="4294967295"/>
          </p:nvPr>
        </p:nvSpPr>
        <p:spPr>
          <a:xfrm>
            <a:off x="338138" y="1846263"/>
            <a:ext cx="8466137" cy="4022725"/>
          </a:xfrm>
        </p:spPr>
        <p:txBody>
          <a:bodyPr/>
          <a:lstStyle/>
          <a:p>
            <a:pPr marL="571500" indent="-571500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3600" b="1" dirty="0">
                <a:solidFill>
                  <a:srgbClr val="F2822C"/>
                </a:solidFill>
              </a:rPr>
              <a:t>Impacts of transit regulations on AV/CV tech introduction</a:t>
            </a:r>
          </a:p>
          <a:p>
            <a:pPr marL="571500" indent="-571500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3600" b="1" dirty="0">
                <a:solidFill>
                  <a:srgbClr val="F2822C"/>
                </a:solidFill>
              </a:rPr>
              <a:t>Next steps for AV/CV applications to long-haul freight</a:t>
            </a:r>
          </a:p>
          <a:p>
            <a:pPr marL="571500" indent="-571500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3600" b="1" dirty="0">
                <a:solidFill>
                  <a:srgbClr val="F2822C"/>
                </a:solidFill>
              </a:rPr>
              <a:t>Benefit/cost analysis of AV transit systems</a:t>
            </a:r>
            <a:endParaRPr lang="en-US" sz="4400" dirty="0">
              <a:solidFill>
                <a:schemeClr val="accent2"/>
              </a:solidFill>
            </a:endParaRPr>
          </a:p>
        </p:txBody>
      </p:sp>
      <p:pic>
        <p:nvPicPr>
          <p:cNvPr id="155653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28138" y="287338"/>
            <a:ext cx="2801937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Slide Number Placeholder 5"/>
          <p:cNvSpPr txBox="1">
            <a:spLocks noGrp="1"/>
          </p:cNvSpPr>
          <p:nvPr/>
        </p:nvSpPr>
        <p:spPr bwMode="auto">
          <a:xfrm>
            <a:off x="9901238" y="6459538"/>
            <a:ext cx="1311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9C0DB41A-0BB2-4670-BFDC-20ACE208B568}" type="slidenum">
              <a:rPr lang="en-US" sz="1400">
                <a:solidFill>
                  <a:srgbClr val="FFFFFF"/>
                </a:solidFill>
                <a:latin typeface="Calibri" pitchFamily="34" charset="0"/>
              </a:rPr>
              <a:pPr algn="r"/>
              <a:t>8</a:t>
            </a:fld>
            <a:endParaRPr lang="en-US" sz="1400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62819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-346075"/>
            <a:ext cx="6215063" cy="621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400" dirty="0"/>
              <a:t>FUNDING</a:t>
            </a:r>
          </a:p>
        </p:txBody>
      </p:sp>
      <p:sp>
        <p:nvSpPr>
          <p:cNvPr id="162821" name="Content Placeholder 2"/>
          <p:cNvSpPr>
            <a:spLocks noGrp="1"/>
          </p:cNvSpPr>
          <p:nvPr>
            <p:ph idx="4294967295"/>
          </p:nvPr>
        </p:nvSpPr>
        <p:spPr>
          <a:xfrm>
            <a:off x="338138" y="1846263"/>
            <a:ext cx="5502275" cy="4022725"/>
          </a:xfrm>
        </p:spPr>
        <p:txBody>
          <a:bodyPr/>
          <a:lstStyle/>
          <a:p>
            <a:pPr marL="571500" indent="-571500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3600" b="1" dirty="0"/>
              <a:t>$15 M+ projects </a:t>
            </a:r>
            <a:r>
              <a:rPr lang="en-US" sz="3600" b="1" dirty="0" smtClean="0"/>
              <a:t>identified</a:t>
            </a:r>
            <a:endParaRPr lang="en-US" sz="3600" b="1" dirty="0"/>
          </a:p>
          <a:p>
            <a:pPr marL="571500" indent="-571500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3600" b="1" dirty="0"/>
              <a:t>$5 M NCHRP ($1 M 2015)</a:t>
            </a:r>
          </a:p>
          <a:p>
            <a:pPr marL="571500" indent="-571500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3600" b="1" dirty="0"/>
              <a:t>Need to seek synergy with other </a:t>
            </a:r>
            <a:r>
              <a:rPr lang="en-US" sz="3600" b="1" dirty="0" smtClean="0"/>
              <a:t>programs</a:t>
            </a:r>
          </a:p>
          <a:p>
            <a:pPr marL="571500" indent="-571500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3600" b="1" dirty="0" smtClean="0">
                <a:solidFill>
                  <a:schemeClr val="accent2"/>
                </a:solidFill>
              </a:rPr>
              <a:t>Phased Approach</a:t>
            </a:r>
            <a:endParaRPr lang="en-US" sz="4400" dirty="0">
              <a:solidFill>
                <a:schemeClr val="accent2"/>
              </a:solidFill>
            </a:endParaRPr>
          </a:p>
        </p:txBody>
      </p:sp>
      <p:sp>
        <p:nvSpPr>
          <p:cNvPr id="162822" name="Content Placeholder 2"/>
          <p:cNvSpPr txBox="1">
            <a:spLocks/>
          </p:cNvSpPr>
          <p:nvPr/>
        </p:nvSpPr>
        <p:spPr bwMode="auto">
          <a:xfrm>
            <a:off x="5895975" y="2401888"/>
            <a:ext cx="5753100" cy="351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marL="90488" indent="-90488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itchFamily="2" charset="2"/>
              <a:buChar char="Ø"/>
            </a:pPr>
            <a:r>
              <a:rPr lang="en-US" sz="2400" b="1" dirty="0">
                <a:solidFill>
                  <a:srgbClr val="515151"/>
                </a:solidFill>
                <a:latin typeface="Calibri" pitchFamily="34" charset="0"/>
              </a:rPr>
              <a:t>USDOT ITS JPO</a:t>
            </a:r>
          </a:p>
          <a:p>
            <a:pPr marL="90488" indent="-90488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itchFamily="2" charset="2"/>
              <a:buChar char="Ø"/>
            </a:pPr>
            <a:r>
              <a:rPr lang="en-US" sz="2400" b="1" dirty="0">
                <a:solidFill>
                  <a:srgbClr val="515151"/>
                </a:solidFill>
                <a:latin typeface="Calibri" pitchFamily="34" charset="0"/>
              </a:rPr>
              <a:t>FHWA Offices of Operations, Safety, Policy</a:t>
            </a:r>
          </a:p>
          <a:p>
            <a:pPr marL="90488" indent="-90488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itchFamily="2" charset="2"/>
              <a:buChar char="Ø"/>
            </a:pPr>
            <a:r>
              <a:rPr lang="en-US" sz="2400" b="1" dirty="0">
                <a:solidFill>
                  <a:srgbClr val="515151"/>
                </a:solidFill>
                <a:latin typeface="Calibri" pitchFamily="34" charset="0"/>
              </a:rPr>
              <a:t>CV Pooled Fund Studies</a:t>
            </a:r>
          </a:p>
          <a:p>
            <a:pPr marL="90488" indent="-90488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itchFamily="2" charset="2"/>
              <a:buChar char="Ø"/>
            </a:pPr>
            <a:r>
              <a:rPr lang="en-US" sz="2400" b="1" dirty="0">
                <a:solidFill>
                  <a:srgbClr val="515151"/>
                </a:solidFill>
                <a:latin typeface="Calibri" pitchFamily="34" charset="0"/>
              </a:rPr>
              <a:t>Turner Fairbank Highway Research Center</a:t>
            </a:r>
          </a:p>
          <a:p>
            <a:pPr marL="90488" indent="-90488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itchFamily="2" charset="2"/>
              <a:buChar char="Ø"/>
            </a:pPr>
            <a:r>
              <a:rPr lang="en-US" sz="2400" b="1" dirty="0">
                <a:solidFill>
                  <a:srgbClr val="515151"/>
                </a:solidFill>
                <a:latin typeface="Calibri" pitchFamily="34" charset="0"/>
              </a:rPr>
              <a:t>AASHTO TSM&amp;O Research and </a:t>
            </a:r>
            <a:r>
              <a:rPr lang="en-US" sz="2400" b="1" dirty="0" err="1">
                <a:solidFill>
                  <a:srgbClr val="515151"/>
                </a:solidFill>
                <a:latin typeface="Calibri" pitchFamily="34" charset="0"/>
              </a:rPr>
              <a:t>NOCoE</a:t>
            </a:r>
            <a:endParaRPr lang="en-US" sz="2400" b="1" dirty="0">
              <a:solidFill>
                <a:srgbClr val="515151"/>
              </a:solidFill>
              <a:latin typeface="Calibri" pitchFamily="34" charset="0"/>
            </a:endParaRPr>
          </a:p>
          <a:p>
            <a:pPr marL="90488" indent="-90488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itchFamily="2" charset="2"/>
              <a:buChar char="Ø"/>
            </a:pPr>
            <a:r>
              <a:rPr lang="en-US" sz="2400" b="1" dirty="0">
                <a:solidFill>
                  <a:srgbClr val="515151"/>
                </a:solidFill>
                <a:latin typeface="Calibri" pitchFamily="34" charset="0"/>
              </a:rPr>
              <a:t>Department of Energy (ARPA-e)</a:t>
            </a:r>
          </a:p>
          <a:p>
            <a:pPr marL="90488" indent="-90488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itchFamily="2" charset="2"/>
              <a:buChar char="Ø"/>
            </a:pPr>
            <a:r>
              <a:rPr lang="en-US" sz="2400" b="1" dirty="0">
                <a:solidFill>
                  <a:srgbClr val="515151"/>
                </a:solidFill>
                <a:latin typeface="Calibri" pitchFamily="34" charset="0"/>
              </a:rPr>
              <a:t>TCRP, NCFRP</a:t>
            </a:r>
            <a:endParaRPr lang="en-US" sz="3600" dirty="0">
              <a:solidFill>
                <a:srgbClr val="404040"/>
              </a:solidFill>
              <a:latin typeface="Calibri" pitchFamily="34" charset="0"/>
            </a:endParaRPr>
          </a:p>
          <a:p>
            <a:pPr marL="200025" lvl="1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</a:pPr>
            <a:endParaRPr lang="en-US" dirty="0">
              <a:solidFill>
                <a:srgbClr val="40404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Slide Number Placeholder 5"/>
          <p:cNvSpPr txBox="1">
            <a:spLocks noGrp="1"/>
          </p:cNvSpPr>
          <p:nvPr/>
        </p:nvSpPr>
        <p:spPr bwMode="auto">
          <a:xfrm>
            <a:off x="9901238" y="6459538"/>
            <a:ext cx="1311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576CD718-DC09-4DB1-A342-B7C1210B24CF}" type="slidenum">
              <a:rPr lang="en-US" sz="1400">
                <a:solidFill>
                  <a:srgbClr val="FFFFFF"/>
                </a:solidFill>
                <a:latin typeface="Calibri" pitchFamily="34" charset="0"/>
              </a:rPr>
              <a:pPr algn="r"/>
              <a:t>9</a:t>
            </a:fld>
            <a:endParaRPr lang="en-US" sz="140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64867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104438" y="919163"/>
            <a:ext cx="163512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400"/>
              <a:t>ROADMAP MAINTENANCE</a:t>
            </a:r>
          </a:p>
        </p:txBody>
      </p:sp>
      <p:sp>
        <p:nvSpPr>
          <p:cNvPr id="164869" name="Content Placeholder 2"/>
          <p:cNvSpPr>
            <a:spLocks noGrp="1"/>
          </p:cNvSpPr>
          <p:nvPr>
            <p:ph idx="4294967295"/>
          </p:nvPr>
        </p:nvSpPr>
        <p:spPr>
          <a:xfrm>
            <a:off x="338138" y="1846263"/>
            <a:ext cx="9717087" cy="4022725"/>
          </a:xfrm>
        </p:spPr>
        <p:txBody>
          <a:bodyPr/>
          <a:lstStyle/>
          <a:p>
            <a:pPr marL="571500" indent="-571500" eaLnBrk="1" hangingPunct="1">
              <a:buFont typeface="Wingdings" pitchFamily="2" charset="2"/>
              <a:buChar char="Ø"/>
            </a:pPr>
            <a:r>
              <a:rPr lang="en-US" sz="3600" b="1"/>
              <a:t>AV/CV technologies and issues evolving quickly</a:t>
            </a:r>
          </a:p>
          <a:p>
            <a:pPr marL="571500" indent="-571500" eaLnBrk="1" hangingPunct="1">
              <a:buFont typeface="Wingdings" pitchFamily="2" charset="2"/>
              <a:buChar char="Ø"/>
            </a:pPr>
            <a:r>
              <a:rPr lang="en-US" sz="3600" b="1"/>
              <a:t>Ownership:  NCHRP 20-102 panel</a:t>
            </a:r>
          </a:p>
          <a:p>
            <a:pPr marL="863600" lvl="1" indent="-571500" eaLnBrk="1" hangingPunct="1">
              <a:buFont typeface="Wingdings" pitchFamily="2" charset="2"/>
              <a:buChar char="Ø"/>
            </a:pPr>
            <a:r>
              <a:rPr lang="en-US" sz="3200" b="1">
                <a:solidFill>
                  <a:schemeClr val="accent2"/>
                </a:solidFill>
              </a:rPr>
              <a:t>Allocation of projects to programs</a:t>
            </a:r>
          </a:p>
          <a:p>
            <a:pPr marL="863600" lvl="1" indent="-571500" eaLnBrk="1" hangingPunct="1">
              <a:buFont typeface="Wingdings" pitchFamily="2" charset="2"/>
              <a:buChar char="Ø"/>
            </a:pPr>
            <a:r>
              <a:rPr lang="en-US" sz="3200" b="1">
                <a:solidFill>
                  <a:schemeClr val="accent2"/>
                </a:solidFill>
              </a:rPr>
              <a:t>Collaboration and coordination of stakeholders</a:t>
            </a:r>
          </a:p>
          <a:p>
            <a:pPr marL="863600" lvl="1" indent="-571500" eaLnBrk="1" hangingPunct="1">
              <a:buFont typeface="Wingdings" pitchFamily="2" charset="2"/>
              <a:buChar char="Ø"/>
            </a:pPr>
            <a:r>
              <a:rPr lang="en-US" sz="3200" b="1">
                <a:solidFill>
                  <a:schemeClr val="accent2"/>
                </a:solidFill>
              </a:rPr>
              <a:t>Yearly process of review and adjustment</a:t>
            </a:r>
            <a:endParaRPr lang="en-US" sz="3600" b="1">
              <a:solidFill>
                <a:schemeClr val="accent2"/>
              </a:solidFill>
            </a:endParaRPr>
          </a:p>
          <a:p>
            <a:pPr marL="571500" indent="-571500" eaLnBrk="1" hangingPunct="1">
              <a:buFont typeface="Wingdings" pitchFamily="2" charset="2"/>
              <a:buChar char="Ø"/>
            </a:pPr>
            <a:r>
              <a:rPr lang="en-US" sz="3600" b="1"/>
              <a:t>Aligned with TRB Annual Meeting and summer TRB/AUVSI automation symposium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Retrospect">
  <a:themeElements>
    <a:clrScheme name="1_Retrospect 1">
      <a:dk1>
        <a:srgbClr val="000000"/>
      </a:dk1>
      <a:lt1>
        <a:srgbClr val="FFFFFF"/>
      </a:lt1>
      <a:dk2>
        <a:srgbClr val="344068"/>
      </a:dk2>
      <a:lt2>
        <a:srgbClr val="D9E0E6"/>
      </a:lt2>
      <a:accent1>
        <a:srgbClr val="64AAD8"/>
      </a:accent1>
      <a:accent2>
        <a:srgbClr val="0076C0"/>
      </a:accent2>
      <a:accent3>
        <a:srgbClr val="FFFFFF"/>
      </a:accent3>
      <a:accent4>
        <a:srgbClr val="000000"/>
      </a:accent4>
      <a:accent5>
        <a:srgbClr val="B8D2E9"/>
      </a:accent5>
      <a:accent6>
        <a:srgbClr val="006AAE"/>
      </a:accent6>
      <a:hlink>
        <a:srgbClr val="56B0BA"/>
      </a:hlink>
      <a:folHlink>
        <a:srgbClr val="EB8D03"/>
      </a:folHlink>
    </a:clrScheme>
    <a:fontScheme name="1_Retrospect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Retrospect 1">
        <a:dk1>
          <a:srgbClr val="000000"/>
        </a:dk1>
        <a:lt1>
          <a:srgbClr val="FFFFFF"/>
        </a:lt1>
        <a:dk2>
          <a:srgbClr val="344068"/>
        </a:dk2>
        <a:lt2>
          <a:srgbClr val="D9E0E6"/>
        </a:lt2>
        <a:accent1>
          <a:srgbClr val="64AAD8"/>
        </a:accent1>
        <a:accent2>
          <a:srgbClr val="0076C0"/>
        </a:accent2>
        <a:accent3>
          <a:srgbClr val="FFFFFF"/>
        </a:accent3>
        <a:accent4>
          <a:srgbClr val="000000"/>
        </a:accent4>
        <a:accent5>
          <a:srgbClr val="B8D2E9"/>
        </a:accent5>
        <a:accent6>
          <a:srgbClr val="006AAE"/>
        </a:accent6>
        <a:hlink>
          <a:srgbClr val="56B0BA"/>
        </a:hlink>
        <a:folHlink>
          <a:srgbClr val="EB8D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Retrospect">
  <a:themeElements>
    <a:clrScheme name="2_Retrospect 1">
      <a:dk1>
        <a:srgbClr val="000000"/>
      </a:dk1>
      <a:lt1>
        <a:srgbClr val="FFFFFF"/>
      </a:lt1>
      <a:dk2>
        <a:srgbClr val="344068"/>
      </a:dk2>
      <a:lt2>
        <a:srgbClr val="D9E0E6"/>
      </a:lt2>
      <a:accent1>
        <a:srgbClr val="64AAD8"/>
      </a:accent1>
      <a:accent2>
        <a:srgbClr val="0076C0"/>
      </a:accent2>
      <a:accent3>
        <a:srgbClr val="FFFFFF"/>
      </a:accent3>
      <a:accent4>
        <a:srgbClr val="000000"/>
      </a:accent4>
      <a:accent5>
        <a:srgbClr val="B8D2E9"/>
      </a:accent5>
      <a:accent6>
        <a:srgbClr val="006AAE"/>
      </a:accent6>
      <a:hlink>
        <a:srgbClr val="56B0BA"/>
      </a:hlink>
      <a:folHlink>
        <a:srgbClr val="EB8D03"/>
      </a:folHlink>
    </a:clrScheme>
    <a:fontScheme name="2_Retrospect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Retrospect 1">
        <a:dk1>
          <a:srgbClr val="000000"/>
        </a:dk1>
        <a:lt1>
          <a:srgbClr val="FFFFFF"/>
        </a:lt1>
        <a:dk2>
          <a:srgbClr val="344068"/>
        </a:dk2>
        <a:lt2>
          <a:srgbClr val="D9E0E6"/>
        </a:lt2>
        <a:accent1>
          <a:srgbClr val="64AAD8"/>
        </a:accent1>
        <a:accent2>
          <a:srgbClr val="0076C0"/>
        </a:accent2>
        <a:accent3>
          <a:srgbClr val="FFFFFF"/>
        </a:accent3>
        <a:accent4>
          <a:srgbClr val="000000"/>
        </a:accent4>
        <a:accent5>
          <a:srgbClr val="B8D2E9"/>
        </a:accent5>
        <a:accent6>
          <a:srgbClr val="006AAE"/>
        </a:accent6>
        <a:hlink>
          <a:srgbClr val="56B0BA"/>
        </a:hlink>
        <a:folHlink>
          <a:srgbClr val="EB8D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Retrospect">
  <a:themeElements>
    <a:clrScheme name="3_Retrospect 1">
      <a:dk1>
        <a:srgbClr val="000000"/>
      </a:dk1>
      <a:lt1>
        <a:srgbClr val="FFFFFF"/>
      </a:lt1>
      <a:dk2>
        <a:srgbClr val="344068"/>
      </a:dk2>
      <a:lt2>
        <a:srgbClr val="D9E0E6"/>
      </a:lt2>
      <a:accent1>
        <a:srgbClr val="64AAD8"/>
      </a:accent1>
      <a:accent2>
        <a:srgbClr val="0076C0"/>
      </a:accent2>
      <a:accent3>
        <a:srgbClr val="FFFFFF"/>
      </a:accent3>
      <a:accent4>
        <a:srgbClr val="000000"/>
      </a:accent4>
      <a:accent5>
        <a:srgbClr val="B8D2E9"/>
      </a:accent5>
      <a:accent6>
        <a:srgbClr val="006AAE"/>
      </a:accent6>
      <a:hlink>
        <a:srgbClr val="56B0BA"/>
      </a:hlink>
      <a:folHlink>
        <a:srgbClr val="EB8D03"/>
      </a:folHlink>
    </a:clrScheme>
    <a:fontScheme name="3_Retrospect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Retrospect 1">
        <a:dk1>
          <a:srgbClr val="000000"/>
        </a:dk1>
        <a:lt1>
          <a:srgbClr val="FFFFFF"/>
        </a:lt1>
        <a:dk2>
          <a:srgbClr val="344068"/>
        </a:dk2>
        <a:lt2>
          <a:srgbClr val="D9E0E6"/>
        </a:lt2>
        <a:accent1>
          <a:srgbClr val="64AAD8"/>
        </a:accent1>
        <a:accent2>
          <a:srgbClr val="0076C0"/>
        </a:accent2>
        <a:accent3>
          <a:srgbClr val="FFFFFF"/>
        </a:accent3>
        <a:accent4>
          <a:srgbClr val="000000"/>
        </a:accent4>
        <a:accent5>
          <a:srgbClr val="B8D2E9"/>
        </a:accent5>
        <a:accent6>
          <a:srgbClr val="006AAE"/>
        </a:accent6>
        <a:hlink>
          <a:srgbClr val="56B0BA"/>
        </a:hlink>
        <a:folHlink>
          <a:srgbClr val="EB8D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Retrospect">
  <a:themeElements>
    <a:clrScheme name="AASHTO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64AAD8"/>
      </a:accent1>
      <a:accent2>
        <a:srgbClr val="0076C0"/>
      </a:accent2>
      <a:accent3>
        <a:srgbClr val="6EB2B7"/>
      </a:accent3>
      <a:accent4>
        <a:srgbClr val="4299A1"/>
      </a:accent4>
      <a:accent5>
        <a:srgbClr val="515151"/>
      </a:accent5>
      <a:accent6>
        <a:srgbClr val="F2822C"/>
      </a:accent6>
      <a:hlink>
        <a:srgbClr val="56B0BA"/>
      </a:hlink>
      <a:folHlink>
        <a:srgbClr val="EB8D03"/>
      </a:folHlink>
    </a:clrScheme>
    <a:fontScheme name="Retrospect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331</Words>
  <Application>Microsoft Office PowerPoint</Application>
  <PresentationFormat>Widescreen</PresentationFormat>
  <Paragraphs>80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1_Retrospect</vt:lpstr>
      <vt:lpstr>2_Retrospect</vt:lpstr>
      <vt:lpstr>3_Retrospect</vt:lpstr>
      <vt:lpstr>Retrospect</vt:lpstr>
      <vt:lpstr>AASHTO CV/AV RESEARCH ROADMAP</vt:lpstr>
      <vt:lpstr>PROJECT OVERVIEW</vt:lpstr>
      <vt:lpstr>UNRESOLVED ISSUES FOR PUBLIC AGENCIES</vt:lpstr>
      <vt:lpstr>INSTITUTIONAL AND POLICY</vt:lpstr>
      <vt:lpstr>INFRASTRUCTURE DESIGN/OPERATIONS</vt:lpstr>
      <vt:lpstr>TRANSPORTATION PLANNING</vt:lpstr>
      <vt:lpstr>MODAL APPLICATIONS</vt:lpstr>
      <vt:lpstr>FUNDING</vt:lpstr>
      <vt:lpstr>ROADMAP MAINTENANCE</vt:lpstr>
      <vt:lpstr>PowerPoint Presentation</vt:lpstr>
    </vt:vector>
  </TitlesOfParts>
  <Company>Kimley-Horn and Associates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Stifanos, Heather</dc:creator>
  <cp:lastModifiedBy>Gettman, Doug</cp:lastModifiedBy>
  <cp:revision>81</cp:revision>
  <cp:lastPrinted>2015-01-07T20:25:14Z</cp:lastPrinted>
  <dcterms:created xsi:type="dcterms:W3CDTF">2014-12-10T23:18:51Z</dcterms:created>
  <dcterms:modified xsi:type="dcterms:W3CDTF">2015-01-07T21:01:57Z</dcterms:modified>
</cp:coreProperties>
</file>